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58" r:id="rId4"/>
    <p:sldId id="259" r:id="rId5"/>
    <p:sldId id="257" r:id="rId6"/>
    <p:sldId id="269" r:id="rId7"/>
    <p:sldId id="260" r:id="rId8"/>
    <p:sldId id="263" r:id="rId9"/>
    <p:sldId id="270" r:id="rId10"/>
    <p:sldId id="268" r:id="rId11"/>
    <p:sldId id="265" r:id="rId12"/>
    <p:sldId id="261" r:id="rId13"/>
    <p:sldId id="262" r:id="rId14"/>
    <p:sldId id="271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80" d="100"/>
          <a:sy n="80" d="100"/>
        </p:scale>
        <p:origin x="-108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F7FBF-7CAB-46C5-8460-9EC4BD58C886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53800-F56C-4AFE-B37E-429029758A4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53800-F56C-4AFE-B37E-429029758A43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55F2F-A02D-449D-A284-6E4FA86B2448}" type="datetimeFigureOut">
              <a:rPr lang="pt-BR" smtClean="0"/>
              <a:pPr/>
              <a:t>17/03/2011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A7813-CC4D-4B44-A0F1-799365F8BB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2115667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/>
            </a:r>
            <a:br>
              <a:rPr lang="pt-BR" dirty="0" smtClean="0">
                <a:solidFill>
                  <a:srgbClr val="0070C0"/>
                </a:solidFill>
              </a:rPr>
            </a:br>
            <a:r>
              <a:rPr lang="pt-BR" dirty="0">
                <a:solidFill>
                  <a:srgbClr val="0070C0"/>
                </a:solidFill>
              </a:rPr>
              <a:t/>
            </a:r>
            <a:br>
              <a:rPr lang="pt-BR" dirty="0">
                <a:solidFill>
                  <a:srgbClr val="0070C0"/>
                </a:solidFill>
              </a:rPr>
            </a:br>
            <a:r>
              <a:rPr lang="pt-BR" dirty="0" smtClean="0">
                <a:solidFill>
                  <a:srgbClr val="0070C0"/>
                </a:solidFill>
              </a:rPr>
              <a:t/>
            </a:r>
            <a:br>
              <a:rPr lang="pt-BR" dirty="0" smtClean="0">
                <a:solidFill>
                  <a:srgbClr val="0070C0"/>
                </a:solidFill>
              </a:rPr>
            </a:br>
            <a:r>
              <a:rPr lang="pt-BR" dirty="0" smtClean="0"/>
              <a:t>68º Reunião da CTPNRH</a:t>
            </a:r>
            <a:r>
              <a:rPr lang="pt-BR" dirty="0" smtClean="0">
                <a:solidFill>
                  <a:srgbClr val="0070C0"/>
                </a:solidFill>
              </a:rPr>
              <a:t/>
            </a:r>
            <a:br>
              <a:rPr lang="pt-BR" dirty="0" smtClean="0">
                <a:solidFill>
                  <a:srgbClr val="0070C0"/>
                </a:solidFill>
              </a:rPr>
            </a:br>
            <a:r>
              <a:rPr lang="pt-BR" dirty="0" smtClean="0">
                <a:solidFill>
                  <a:srgbClr val="0070C0"/>
                </a:solidFill>
              </a:rPr>
              <a:t/>
            </a:r>
            <a:br>
              <a:rPr lang="pt-BR" dirty="0" smtClean="0">
                <a:solidFill>
                  <a:srgbClr val="0070C0"/>
                </a:solidFill>
              </a:rPr>
            </a:br>
            <a:r>
              <a:rPr lang="pt-BR" sz="6000" b="1" dirty="0" smtClean="0">
                <a:solidFill>
                  <a:srgbClr val="0070C0"/>
                </a:solidFill>
              </a:rPr>
              <a:t>Revisão do Plano Nacional </a:t>
            </a:r>
            <a:br>
              <a:rPr lang="pt-BR" sz="6000" b="1" dirty="0" smtClean="0">
                <a:solidFill>
                  <a:srgbClr val="0070C0"/>
                </a:solidFill>
              </a:rPr>
            </a:br>
            <a:r>
              <a:rPr lang="pt-BR" sz="6000" b="1" dirty="0" smtClean="0">
                <a:solidFill>
                  <a:srgbClr val="0070C0"/>
                </a:solidFill>
              </a:rPr>
              <a:t>de Recursos Hídricos</a:t>
            </a:r>
            <a:endParaRPr lang="pt-BR" sz="6000" b="1" dirty="0">
              <a:solidFill>
                <a:srgbClr val="0070C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DRH/SRHU/MMA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dirty="0" smtClean="0">
                <a:solidFill>
                  <a:srgbClr val="0070C0"/>
                </a:solidFill>
              </a:rPr>
              <a:t>E os demais programas, subprogramas </a:t>
            </a:r>
            <a:br>
              <a:rPr lang="pt-BR" sz="3200" dirty="0" smtClean="0">
                <a:solidFill>
                  <a:srgbClr val="0070C0"/>
                </a:solidFill>
              </a:rPr>
            </a:br>
            <a:r>
              <a:rPr lang="pt-BR" sz="3200" dirty="0" smtClean="0">
                <a:solidFill>
                  <a:srgbClr val="0070C0"/>
                </a:solidFill>
              </a:rPr>
              <a:t>e ações do PNRH,  como ficam?</a:t>
            </a:r>
            <a:endParaRPr lang="pt-BR" sz="3200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t-BR" sz="2900" dirty="0"/>
              <a:t>O esforço de priorização e foco para o PNRH no período 2012-2015 não compromete </a:t>
            </a:r>
            <a:r>
              <a:rPr lang="pt-BR" sz="2900" dirty="0" smtClean="0"/>
              <a:t>a execução </a:t>
            </a:r>
            <a:r>
              <a:rPr lang="pt-BR" sz="2900" dirty="0"/>
              <a:t>dos atuais programas, subprogramas e ações do PNRH, que integram o Volume IV </a:t>
            </a:r>
            <a:r>
              <a:rPr lang="pt-BR" sz="2900" dirty="0" smtClean="0"/>
              <a:t>e os </a:t>
            </a:r>
            <a:r>
              <a:rPr lang="pt-BR" sz="2900" dirty="0"/>
              <a:t>Volumes de Detalhamento do PNRH </a:t>
            </a:r>
            <a:r>
              <a:rPr lang="pt-BR" sz="2900" dirty="0" smtClean="0"/>
              <a:t>e </a:t>
            </a:r>
            <a:r>
              <a:rPr lang="pt-BR" sz="2900" dirty="0"/>
              <a:t>estão sendo implementados, com </a:t>
            </a:r>
            <a:r>
              <a:rPr lang="pt-BR" sz="2900" dirty="0" smtClean="0"/>
              <a:t>o registro </a:t>
            </a:r>
            <a:r>
              <a:rPr lang="pt-BR" sz="2900" dirty="0"/>
              <a:t>do seu acompanhamento pelo Informe SIGEOR</a:t>
            </a:r>
            <a:r>
              <a:rPr lang="pt-BR" sz="2900" dirty="0" smtClean="0"/>
              <a:t>.</a:t>
            </a:r>
          </a:p>
          <a:p>
            <a:pPr algn="just">
              <a:buNone/>
            </a:pPr>
            <a:endParaRPr lang="pt-BR" sz="2900" dirty="0"/>
          </a:p>
          <a:p>
            <a:pPr algn="just"/>
            <a:r>
              <a:rPr lang="pt-BR" sz="2900" dirty="0"/>
              <a:t>No entanto, do total de 13 programas previstos pelo PNRH, alguns ainda não </a:t>
            </a:r>
            <a:r>
              <a:rPr lang="pt-BR" sz="2900" dirty="0" smtClean="0"/>
              <a:t>foram detalhados</a:t>
            </a:r>
            <a:r>
              <a:rPr lang="pt-BR" sz="2900" dirty="0"/>
              <a:t>, outros não tiveram sua implementação acompanhada e necessitam de </a:t>
            </a:r>
            <a:r>
              <a:rPr lang="pt-BR" sz="2900" dirty="0" smtClean="0"/>
              <a:t>uma atualização </a:t>
            </a:r>
            <a:r>
              <a:rPr lang="pt-BR" sz="2900" dirty="0"/>
              <a:t>dos seus conteúdos e adequação na sua estrutura, clarificando metas e </a:t>
            </a:r>
            <a:r>
              <a:rPr lang="pt-BR" sz="2900" dirty="0" smtClean="0"/>
              <a:t>indicadores </a:t>
            </a:r>
            <a:r>
              <a:rPr lang="pt-BR" sz="2900" dirty="0"/>
              <a:t>que facilitem seu monitoramento</a:t>
            </a:r>
            <a:r>
              <a:rPr lang="pt-BR" sz="2900" dirty="0" smtClean="0"/>
              <a:t>.</a:t>
            </a:r>
          </a:p>
          <a:p>
            <a:pPr algn="just"/>
            <a:endParaRPr lang="pt-BR" sz="2900" dirty="0"/>
          </a:p>
          <a:p>
            <a:pPr algn="just"/>
            <a:r>
              <a:rPr lang="pt-BR" sz="2900" dirty="0"/>
              <a:t>Recomenda-se a avaliação, por parte do Grupo Interinstitucional de Articulação ANA </a:t>
            </a:r>
            <a:r>
              <a:rPr lang="pt-BR" sz="2900" dirty="0" smtClean="0"/>
              <a:t>e SRHU </a:t>
            </a:r>
            <a:r>
              <a:rPr lang="pt-BR" sz="2900" dirty="0"/>
              <a:t>(GIA) e da CTPNRH, a respeito do desenvolvimento dessa atividade, em um prazo </a:t>
            </a:r>
            <a:r>
              <a:rPr lang="pt-BR" sz="2900" dirty="0" smtClean="0"/>
              <a:t>mais dilatado </a:t>
            </a:r>
            <a:r>
              <a:rPr lang="pt-BR" sz="2900" dirty="0"/>
              <a:t>(2011/2012), considerando a sua complexidade. O resultado desse trabalho, </a:t>
            </a:r>
            <a:r>
              <a:rPr lang="pt-BR" sz="2900" dirty="0" smtClean="0"/>
              <a:t>portanto,não </a:t>
            </a:r>
            <a:r>
              <a:rPr lang="pt-BR" sz="2900" dirty="0"/>
              <a:t>será objeto de deliberação do CNRH em 2011</a:t>
            </a:r>
            <a:r>
              <a:rPr lang="pt-BR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sz="3600" dirty="0" smtClean="0">
                <a:solidFill>
                  <a:srgbClr val="0070C0"/>
                </a:solidFill>
              </a:rPr>
              <a:t>Proposta de Cronograma para o processo deliberativo no CNRH em 2011</a:t>
            </a:r>
            <a:endParaRPr lang="pt-BR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323528" y="908720"/>
          <a:ext cx="8568963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0"/>
                <a:gridCol w="288032"/>
                <a:gridCol w="288032"/>
                <a:gridCol w="288032"/>
                <a:gridCol w="288032"/>
                <a:gridCol w="360040"/>
                <a:gridCol w="288032"/>
                <a:gridCol w="288032"/>
                <a:gridCol w="268341"/>
                <a:gridCol w="292956"/>
                <a:gridCol w="292956"/>
                <a:gridCol w="292956"/>
                <a:gridCol w="292962"/>
              </a:tblGrid>
              <a:tr h="634083">
                <a:tc rowSpan="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ATIVIDADES</a:t>
                      </a:r>
                      <a:endParaRPr lang="pt-BR" b="1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pt-BR" b="1" dirty="0" smtClean="0"/>
                        <a:t>MESES</a:t>
                      </a:r>
                      <a:r>
                        <a:rPr lang="pt-BR" b="1" baseline="0" dirty="0" smtClean="0"/>
                        <a:t> 2011</a:t>
                      </a:r>
                      <a:endParaRPr lang="pt-BR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310014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J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F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M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A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M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J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J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A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S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O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N</a:t>
                      </a:r>
                      <a:endParaRPr lang="pt-B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dirty="0" smtClean="0"/>
                        <a:t>D</a:t>
                      </a:r>
                      <a:endParaRPr lang="pt-BR" sz="1400" b="1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Apresentação das 30 ações priorizadas e da “maquete da revisão”, à CTPNRH.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solidFill>
                            <a:srgbClr val="0070C0"/>
                          </a:solidFill>
                        </a:rPr>
                        <a:t>     </a:t>
                      </a:r>
                      <a:endParaRPr lang="pt-BR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573008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Análise e parecer da CT em relação às ações priorizadas e à “maquete da revisão”.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569951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Consolidação dos documentos por parte da</a:t>
                      </a:r>
                    </a:p>
                    <a:p>
                      <a:r>
                        <a:rPr lang="pt-B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SRHU/MMA.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20883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Apresentação da primeira versão dos documentos resultantes da revisão à CTPNRH.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Deliberação e parecer da CTPNRH.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30817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Eventuais ajustes aos documentos por parte da SRHU/MMA.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57316">
                <a:tc>
                  <a:txBody>
                    <a:bodyPr/>
                    <a:lstStyle/>
                    <a:p>
                      <a:r>
                        <a:rPr lang="pt-B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Análise e parecer da CTPNRH e   encaminhamento à CTIL e ao conhecimento das demais </a:t>
                      </a:r>
                      <a:r>
                        <a:rPr lang="pt-BR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CTs</a:t>
                      </a:r>
                      <a:r>
                        <a:rPr lang="pt-B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pt-B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Aprovação dos documentos em reunião plenária do CNRH.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Para que temos um </a:t>
            </a:r>
            <a:br>
              <a:rPr lang="pt-BR" dirty="0" smtClean="0">
                <a:solidFill>
                  <a:srgbClr val="0070C0"/>
                </a:solidFill>
              </a:rPr>
            </a:br>
            <a:r>
              <a:rPr lang="pt-BR" dirty="0" smtClean="0">
                <a:solidFill>
                  <a:srgbClr val="0070C0"/>
                </a:solidFill>
              </a:rPr>
              <a:t>Plano Nacional de Recursos Hídricos?</a:t>
            </a:r>
            <a:endParaRPr lang="pt-BR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t-BR" dirty="0" smtClean="0"/>
              <a:t>Para </a:t>
            </a:r>
            <a:r>
              <a:rPr lang="pt-BR" dirty="0" smtClean="0">
                <a:solidFill>
                  <a:schemeClr val="accent1"/>
                </a:solidFill>
              </a:rPr>
              <a:t>orientar </a:t>
            </a:r>
            <a:r>
              <a:rPr lang="pt-BR" dirty="0" smtClean="0"/>
              <a:t>a implementação da Política Nacional de Recursos Hídricos, com vistas à gestão integrada da água no País</a:t>
            </a:r>
            <a:r>
              <a:rPr lang="pt-BR" dirty="0" smtClean="0">
                <a:solidFill>
                  <a:schemeClr val="accent1"/>
                </a:solidFill>
              </a:rPr>
              <a:t>. </a:t>
            </a:r>
            <a:r>
              <a:rPr lang="pt-BR" dirty="0" smtClean="0"/>
              <a:t>O PNRH </a:t>
            </a:r>
            <a:r>
              <a:rPr lang="pt-BR" dirty="0" smtClean="0">
                <a:solidFill>
                  <a:schemeClr val="accent1"/>
                </a:solidFill>
              </a:rPr>
              <a:t>não substitui ou compete com as outras esferas de planejamento</a:t>
            </a:r>
            <a:r>
              <a:rPr lang="pt-BR" dirty="0" smtClean="0"/>
              <a:t> (Planos Estaduais e Planos de Bacia) </a:t>
            </a:r>
            <a:r>
              <a:rPr lang="pt-BR" dirty="0" smtClean="0">
                <a:solidFill>
                  <a:schemeClr val="accent1"/>
                </a:solidFill>
              </a:rPr>
              <a:t>ou Políticas Setoriais, mas deve contribuir para a sua articulação, </a:t>
            </a:r>
            <a:r>
              <a:rPr lang="pt-BR" dirty="0" smtClean="0"/>
              <a:t>visando à implementação da Política Nacional de Recursos Hídricos.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Obrigada!</a:t>
            </a:r>
            <a:endParaRPr lang="pt-BR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rgbClr val="0070C0"/>
                </a:solidFill>
              </a:rPr>
              <a:t>Sumário da Apresentação</a:t>
            </a:r>
            <a:endParaRPr lang="pt-BR" sz="3600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None/>
            </a:pPr>
            <a:endParaRPr lang="pt-BR" sz="2800" dirty="0" smtClean="0"/>
          </a:p>
          <a:p>
            <a:pPr marL="514350" indent="-514350" algn="just"/>
            <a:r>
              <a:rPr lang="pt-BR" sz="2800" i="1" dirty="0" smtClean="0"/>
              <a:t>Objetivos da Revisão do PNRH.</a:t>
            </a:r>
          </a:p>
          <a:p>
            <a:pPr marL="514350" indent="-514350" algn="just"/>
            <a:r>
              <a:rPr lang="pt-BR" sz="2800" i="1" dirty="0" smtClean="0"/>
              <a:t>Fases da Revisão do PNRH.</a:t>
            </a:r>
          </a:p>
          <a:p>
            <a:pPr marL="514350" indent="-514350" algn="just"/>
            <a:r>
              <a:rPr lang="pt-BR" sz="2800" i="1" dirty="0" smtClean="0"/>
              <a:t>Proposta de documentos resultantes da Revisão do PNRH. </a:t>
            </a:r>
          </a:p>
          <a:p>
            <a:pPr marL="514350" indent="-514350" algn="just"/>
            <a:r>
              <a:rPr lang="pt-BR" sz="2800" i="1" dirty="0" smtClean="0"/>
              <a:t>Proposta de cronograma do processo dos documentos deliberativo no CNRH.</a:t>
            </a:r>
            <a:endParaRPr lang="pt-BR" sz="28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0070C0"/>
                </a:solidFill>
              </a:rPr>
              <a:t>Objetivo Geral</a:t>
            </a:r>
            <a:endParaRPr lang="pt-BR" sz="4000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t-BR" dirty="0" smtClean="0"/>
              <a:t>A</a:t>
            </a:r>
            <a:r>
              <a:rPr lang="pt-BR" i="1" dirty="0" smtClean="0"/>
              <a:t>valiar os </a:t>
            </a:r>
            <a:r>
              <a:rPr lang="pt-BR" i="1" dirty="0"/>
              <a:t>avanços e desafios dos primeiros 5 anos de sua implementação (2006-2010), </a:t>
            </a:r>
            <a:r>
              <a:rPr lang="pt-BR" i="1" dirty="0" smtClean="0"/>
              <a:t>realizando adequações </a:t>
            </a:r>
            <a:r>
              <a:rPr lang="pt-BR" i="1" dirty="0"/>
              <a:t>e eventuais correções de rumo no planejamento nacional da gestão dos </a:t>
            </a:r>
            <a:r>
              <a:rPr lang="pt-BR" i="1" dirty="0" smtClean="0"/>
              <a:t>recursos hídricos</a:t>
            </a:r>
            <a:r>
              <a:rPr lang="pt-BR" i="1" dirty="0"/>
              <a:t>, que deverá priorizar ações para os próximos 4 anos (2012-2015) e definir </a:t>
            </a:r>
            <a:r>
              <a:rPr lang="pt-BR" i="1" dirty="0" smtClean="0"/>
              <a:t>as estratégias </a:t>
            </a:r>
            <a:r>
              <a:rPr lang="pt-BR" i="1" dirty="0"/>
              <a:t>para a sua implementação.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0070C0"/>
                </a:solidFill>
              </a:rPr>
              <a:t>Objetivos Específicos</a:t>
            </a:r>
            <a:endParaRPr lang="pt-BR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916832"/>
            <a:ext cx="8208912" cy="4104456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lphaLcPeriod"/>
            </a:pPr>
            <a:r>
              <a:rPr lang="pt-BR" i="1" dirty="0" smtClean="0"/>
              <a:t>Atualizar do conteúdo dos volumes do PNRH.</a:t>
            </a:r>
          </a:p>
          <a:p>
            <a:pPr marL="514350" indent="-514350" algn="just">
              <a:buFont typeface="+mj-lt"/>
              <a:buAutoNum type="alphaLcPeriod"/>
            </a:pPr>
            <a:endParaRPr lang="pt-BR" i="1" dirty="0" smtClean="0"/>
          </a:p>
          <a:p>
            <a:pPr marL="514350" indent="-514350" algn="just">
              <a:buFont typeface="+mj-lt"/>
              <a:buAutoNum type="alphaLcPeriod"/>
            </a:pPr>
            <a:r>
              <a:rPr lang="pt-BR" i="1" dirty="0" smtClean="0"/>
              <a:t>Priorizar ações para o período 2012-2015.</a:t>
            </a:r>
          </a:p>
          <a:p>
            <a:pPr marL="514350" indent="-514350" algn="just">
              <a:buFont typeface="+mj-lt"/>
              <a:buAutoNum type="alphaLcPeriod"/>
            </a:pPr>
            <a:endParaRPr lang="pt-BR" i="1" dirty="0" smtClean="0"/>
          </a:p>
          <a:p>
            <a:pPr marL="514350" indent="-514350" algn="just">
              <a:buFont typeface="+mj-lt"/>
              <a:buAutoNum type="alphaLcPeriod"/>
            </a:pPr>
            <a:r>
              <a:rPr lang="pt-BR" i="1" dirty="0" smtClean="0"/>
              <a:t>Definir estratégia </a:t>
            </a:r>
            <a:r>
              <a:rPr lang="pt-BR" i="1" dirty="0"/>
              <a:t>para </a:t>
            </a:r>
            <a:r>
              <a:rPr lang="pt-BR" i="1" dirty="0" smtClean="0"/>
              <a:t>a implementação </a:t>
            </a:r>
            <a:r>
              <a:rPr lang="pt-BR" i="1" dirty="0"/>
              <a:t>das ações.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0070C0"/>
                </a:solidFill>
              </a:rPr>
              <a:t/>
            </a:r>
            <a:br>
              <a:rPr lang="pt-BR" sz="4000" b="1" dirty="0">
                <a:solidFill>
                  <a:srgbClr val="0070C0"/>
                </a:solidFill>
              </a:rPr>
            </a:br>
            <a:r>
              <a:rPr lang="pt-BR" sz="4000" b="1" dirty="0" smtClean="0">
                <a:solidFill>
                  <a:srgbClr val="0070C0"/>
                </a:solidFill>
              </a:rPr>
              <a:t>Fases da Revisão</a:t>
            </a:r>
            <a:endParaRPr lang="pt-BR" sz="4000" b="1" dirty="0">
              <a:solidFill>
                <a:srgbClr val="0070C0"/>
              </a:solidFill>
            </a:endParaRPr>
          </a:p>
        </p:txBody>
      </p:sp>
      <p:pic>
        <p:nvPicPr>
          <p:cNvPr id="4" name="Espaço Reservado para Conteúdo 3" descr="Fluxograma Maquete Revisão PNRH[2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274" y="980728"/>
            <a:ext cx="8846222" cy="48922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685800" y="2895079"/>
            <a:ext cx="777240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70C0"/>
                </a:solidFill>
              </a:rPr>
              <a:t>Proposta de Produtos Resultantes</a:t>
            </a:r>
            <a:br>
              <a:rPr lang="pt-BR" dirty="0" smtClean="0">
                <a:solidFill>
                  <a:srgbClr val="0070C0"/>
                </a:solidFill>
              </a:rPr>
            </a:br>
            <a:r>
              <a:rPr lang="pt-BR" dirty="0" smtClean="0">
                <a:solidFill>
                  <a:srgbClr val="0070C0"/>
                </a:solidFill>
              </a:rPr>
              <a:t> de Primeira Revisão do CNRH</a:t>
            </a:r>
            <a:endParaRPr lang="pt-B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pt-BR" sz="3600" b="1" dirty="0" smtClean="0">
                <a:solidFill>
                  <a:srgbClr val="0070C0"/>
                </a:solidFill>
              </a:rPr>
              <a:t>PNRH: Bases da Revisão e Estratégia de Implementação 2012-2015.</a:t>
            </a:r>
            <a:endParaRPr lang="pt-BR" sz="3600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pt-BR" b="1" dirty="0"/>
          </a:p>
          <a:p>
            <a:pPr algn="just"/>
            <a:r>
              <a:rPr lang="pt-BR" i="1" dirty="0"/>
              <a:t>Trata-se de um documento em duas partes: a primeira relativa às “</a:t>
            </a:r>
            <a:r>
              <a:rPr lang="pt-BR" i="1" dirty="0">
                <a:solidFill>
                  <a:srgbClr val="0070C0"/>
                </a:solidFill>
              </a:rPr>
              <a:t>bases </a:t>
            </a:r>
            <a:r>
              <a:rPr lang="pt-BR" i="1" dirty="0" smtClean="0">
                <a:solidFill>
                  <a:srgbClr val="0070C0"/>
                </a:solidFill>
              </a:rPr>
              <a:t>da revisão</a:t>
            </a:r>
            <a:r>
              <a:rPr lang="pt-BR" i="1" dirty="0"/>
              <a:t>”, com uma síntese das atividades e consultorias contratadas no âmbito </a:t>
            </a:r>
            <a:r>
              <a:rPr lang="pt-BR" i="1" dirty="0" smtClean="0"/>
              <a:t>da revisão </a:t>
            </a:r>
            <a:r>
              <a:rPr lang="pt-BR" i="1" dirty="0"/>
              <a:t>do PNRH em 2010, as quais geraram uma quantidade de dados, relatórios </a:t>
            </a:r>
            <a:r>
              <a:rPr lang="pt-BR" i="1" dirty="0" smtClean="0"/>
              <a:t>e proposições</a:t>
            </a:r>
            <a:r>
              <a:rPr lang="pt-BR" i="1" dirty="0"/>
              <a:t>, que devem orientar a “</a:t>
            </a:r>
            <a:r>
              <a:rPr lang="pt-BR" i="1" dirty="0">
                <a:solidFill>
                  <a:srgbClr val="0070C0"/>
                </a:solidFill>
              </a:rPr>
              <a:t>estratégia de implementação 2012-2015</a:t>
            </a:r>
            <a:r>
              <a:rPr lang="pt-BR" i="1" dirty="0"/>
              <a:t>”, </a:t>
            </a:r>
            <a:r>
              <a:rPr lang="pt-BR" i="1" dirty="0" smtClean="0"/>
              <a:t>objeto da </a:t>
            </a:r>
            <a:r>
              <a:rPr lang="pt-BR" i="1" dirty="0"/>
              <a:t>segunda parte do documento. Este conjunto de informações </a:t>
            </a:r>
            <a:r>
              <a:rPr lang="pt-BR" i="1" dirty="0">
                <a:solidFill>
                  <a:srgbClr val="0070C0"/>
                </a:solidFill>
              </a:rPr>
              <a:t>orientará</a:t>
            </a:r>
            <a:r>
              <a:rPr lang="pt-BR" i="1" dirty="0"/>
              <a:t>, por sua </a:t>
            </a:r>
            <a:r>
              <a:rPr lang="pt-BR" i="1" dirty="0" smtClean="0"/>
              <a:t>vez, a </a:t>
            </a:r>
            <a:r>
              <a:rPr lang="pt-BR" i="1" dirty="0">
                <a:solidFill>
                  <a:srgbClr val="0070C0"/>
                </a:solidFill>
              </a:rPr>
              <a:t>implementação das atividades a serem priorizadas </a:t>
            </a:r>
            <a:r>
              <a:rPr lang="pt-BR" i="1" dirty="0"/>
              <a:t>pelo Sistema Nacional </a:t>
            </a:r>
            <a:r>
              <a:rPr lang="pt-BR" i="1" dirty="0" smtClean="0"/>
              <a:t>de Gerenciamento </a:t>
            </a:r>
            <a:r>
              <a:rPr lang="pt-BR" i="1" dirty="0"/>
              <a:t>de Recursos Hídricos (</a:t>
            </a:r>
            <a:r>
              <a:rPr lang="pt-BR" i="1" dirty="0" err="1"/>
              <a:t>Singreh</a:t>
            </a:r>
            <a:r>
              <a:rPr lang="pt-BR" i="1" dirty="0"/>
              <a:t>), no período 2012-2015.</a:t>
            </a:r>
          </a:p>
          <a:p>
            <a:pPr algn="ctr">
              <a:buNone/>
            </a:pPr>
            <a:endParaRPr lang="pt-BR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solidFill>
                  <a:srgbClr val="0070C0"/>
                </a:solidFill>
              </a:rPr>
              <a:t>PNRH: Detalhamento</a:t>
            </a:r>
            <a:br>
              <a:rPr lang="pt-BR" sz="3200" b="1" dirty="0" smtClean="0">
                <a:solidFill>
                  <a:srgbClr val="0070C0"/>
                </a:solidFill>
              </a:rPr>
            </a:br>
            <a:r>
              <a:rPr lang="pt-BR" sz="3200" b="1" dirty="0" smtClean="0">
                <a:solidFill>
                  <a:srgbClr val="0070C0"/>
                </a:solidFill>
              </a:rPr>
              <a:t> das Ações Priorizadas 2012-2015.</a:t>
            </a:r>
            <a:endParaRPr lang="pt-BR" sz="3200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sz="3500" i="1" dirty="0" smtClean="0"/>
              <a:t>Neste volume estarão </a:t>
            </a:r>
            <a:r>
              <a:rPr lang="pt-BR" sz="3500" i="1" dirty="0" smtClean="0">
                <a:solidFill>
                  <a:srgbClr val="0070C0"/>
                </a:solidFill>
              </a:rPr>
              <a:t>detalhadas as 30 ações definidas como prioritárias</a:t>
            </a:r>
            <a:r>
              <a:rPr lang="pt-BR" sz="3500" i="1" dirty="0" smtClean="0"/>
              <a:t>, a partir do processo participativo, vertentes nacional e regional. Propõe-se que este detalhamento constitua-se em um </a:t>
            </a:r>
            <a:r>
              <a:rPr lang="pt-BR" sz="3500" i="1" dirty="0" smtClean="0">
                <a:solidFill>
                  <a:srgbClr val="0070C0"/>
                </a:solidFill>
              </a:rPr>
              <a:t>instrumento orientador das ações do </a:t>
            </a:r>
            <a:r>
              <a:rPr lang="pt-BR" sz="3500" i="1" dirty="0" err="1" smtClean="0">
                <a:solidFill>
                  <a:srgbClr val="0070C0"/>
                </a:solidFill>
              </a:rPr>
              <a:t>Singreh</a:t>
            </a:r>
            <a:r>
              <a:rPr lang="pt-BR" sz="3500" i="1" dirty="0" smtClean="0"/>
              <a:t>, em prol da implementação do PNRH. As ações de competência da SRHU/MMA e da Agência Nacional de Águas, dentre as 30 priorizadas, serão objeto de debate no âmbito do Grupo Interinstitucional de Articulação ANA e SRHU (GIA).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3600" i="1" dirty="0" smtClean="0">
                <a:solidFill>
                  <a:srgbClr val="0070C0"/>
                </a:solidFill>
              </a:rPr>
              <a:t>Os documentos </a:t>
            </a:r>
            <a:r>
              <a:rPr lang="pt-BR" sz="3600" i="1" dirty="0">
                <a:solidFill>
                  <a:srgbClr val="0070C0"/>
                </a:solidFill>
              </a:rPr>
              <a:t>resultantes dessa primeira revisão do PNRH </a:t>
            </a:r>
            <a:r>
              <a:rPr lang="pt-BR" sz="3600" i="1" dirty="0" smtClean="0">
                <a:solidFill>
                  <a:srgbClr val="0070C0"/>
                </a:solidFill>
              </a:rPr>
              <a:t>não substituirão </a:t>
            </a:r>
            <a:r>
              <a:rPr lang="pt-BR" sz="3600" i="1" dirty="0">
                <a:solidFill>
                  <a:srgbClr val="0070C0"/>
                </a:solidFill>
              </a:rPr>
              <a:t>os atuais documentos do </a:t>
            </a:r>
            <a:r>
              <a:rPr lang="pt-BR" sz="3600" i="1" dirty="0" smtClean="0">
                <a:solidFill>
                  <a:srgbClr val="0070C0"/>
                </a:solidFill>
              </a:rPr>
              <a:t>PNRH, mas </a:t>
            </a:r>
            <a:r>
              <a:rPr lang="pt-BR" sz="3600" i="1" dirty="0">
                <a:solidFill>
                  <a:srgbClr val="0070C0"/>
                </a:solidFill>
              </a:rPr>
              <a:t>serão somados aos </a:t>
            </a:r>
            <a:r>
              <a:rPr lang="pt-BR" sz="3600" i="1" dirty="0" smtClean="0">
                <a:solidFill>
                  <a:srgbClr val="0070C0"/>
                </a:solidFill>
              </a:rPr>
              <a:t>mesmos, em </a:t>
            </a:r>
            <a:r>
              <a:rPr lang="pt-BR" sz="3600" i="1" dirty="0">
                <a:solidFill>
                  <a:srgbClr val="0070C0"/>
                </a:solidFill>
              </a:rPr>
              <a:t>um esforço de foco e priorização para a implementação do Plano no período 2012-2015.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695</Words>
  <Application>Microsoft Office PowerPoint</Application>
  <PresentationFormat>Apresentação na tela (4:3)</PresentationFormat>
  <Paragraphs>60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   68º Reunião da CTPNRH  Revisão do Plano Nacional  de Recursos Hídricos</vt:lpstr>
      <vt:lpstr>Sumário da Apresentação</vt:lpstr>
      <vt:lpstr>Objetivo Geral</vt:lpstr>
      <vt:lpstr>Objetivos Específicos</vt:lpstr>
      <vt:lpstr> Fases da Revisão</vt:lpstr>
      <vt:lpstr>Proposta de Produtos Resultantes  de Primeira Revisão do CNRH</vt:lpstr>
      <vt:lpstr>PNRH: Bases da Revisão e Estratégia de Implementação 2012-2015.</vt:lpstr>
      <vt:lpstr>PNRH: Detalhamento  das Ações Priorizadas 2012-2015.</vt:lpstr>
      <vt:lpstr>Slide 9</vt:lpstr>
      <vt:lpstr>E os demais programas, subprogramas  e ações do PNRH,  como ficam?</vt:lpstr>
      <vt:lpstr>Proposta de Cronograma para o processo deliberativo no CNRH em 2011</vt:lpstr>
      <vt:lpstr>Slide 12</vt:lpstr>
      <vt:lpstr>Para que temos um  Plano Nacional de Recursos Hídricos?</vt:lpstr>
      <vt:lpstr>Obrigada!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usuario</dc:creator>
  <cp:lastModifiedBy>usuario</cp:lastModifiedBy>
  <cp:revision>11</cp:revision>
  <dcterms:created xsi:type="dcterms:W3CDTF">2011-03-17T10:26:18Z</dcterms:created>
  <dcterms:modified xsi:type="dcterms:W3CDTF">2011-03-17T13:47:51Z</dcterms:modified>
</cp:coreProperties>
</file>